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9" r:id="rId5"/>
    <p:sldId id="270" r:id="rId6"/>
    <p:sldId id="271" r:id="rId7"/>
    <p:sldId id="260" r:id="rId8"/>
    <p:sldId id="257" r:id="rId9"/>
    <p:sldId id="272" r:id="rId10"/>
    <p:sldId id="262" r:id="rId11"/>
    <p:sldId id="263" r:id="rId12"/>
    <p:sldId id="273" r:id="rId13"/>
    <p:sldId id="264" r:id="rId14"/>
    <p:sldId id="265" r:id="rId15"/>
    <p:sldId id="266" r:id="rId16"/>
    <p:sldId id="267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884674"/>
            <a:ext cx="6762749" cy="2778080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Fall Prevention 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in Older Adults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452025"/>
            <a:ext cx="6762749" cy="1752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Aixa L. Alvarez, MD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Medical Director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Metropolitan Methodist Hospital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11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Postural Hypotension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 drop in blood pressure due to a change in position, which causes a temporary reduction in blood flow &amp; therefore a shortage of oxygen to the brain.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Symptoms- lightheadedness or dizziness, feeling about to faint/ pass out, headaches, blurry/ tunnel vision.</a:t>
            </a:r>
          </a:p>
        </p:txBody>
      </p:sp>
    </p:spTree>
    <p:extLst>
      <p:ext uri="{BB962C8B-B14F-4D97-AF65-F5344CB8AC3E}">
        <p14:creationId xmlns:p14="http://schemas.microsoft.com/office/powerpoint/2010/main" val="343761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Postural Hypotension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Causes- High blood pressure, DM, heart failure, atherosclerosis, medications (diuretics, anti-HTN,    anti-depressants), dehydration, alcoholism, prolonged bed rest., anemia.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When- supine to sit, sit to supine, in the morning, after a large meal or alcohol, during exercise, when straining.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11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Postural Hypotension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Managing/ Preventing- get out of bed slowly, take your time when changing positions, review your meds with your health care provider, sit down while showering, dressing or working in the kitchen, drink 6-8 glasses of water each day, wear compression stockings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2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Floors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854357" cy="4208930"/>
          </a:xfrm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sz="2400" dirty="0" smtClean="0">
                <a:solidFill>
                  <a:srgbClr val="FFFF00"/>
                </a:solidFill>
              </a:rPr>
              <a:t>Arrange furniture so that there is a clear path</a:t>
            </a:r>
          </a:p>
          <a:p>
            <a:pPr>
              <a:buFont typeface="Courier New"/>
              <a:buChar char="o"/>
            </a:pPr>
            <a:r>
              <a:rPr lang="en-US" sz="2400" dirty="0" smtClean="0">
                <a:solidFill>
                  <a:srgbClr val="FFFF00"/>
                </a:solidFill>
              </a:rPr>
              <a:t>Remove all rugs or secure them properly</a:t>
            </a:r>
          </a:p>
          <a:p>
            <a:pPr>
              <a:buFont typeface="Courier New"/>
              <a:buChar char="o"/>
            </a:pPr>
            <a:r>
              <a:rPr lang="en-US" sz="2400" dirty="0" smtClean="0">
                <a:solidFill>
                  <a:srgbClr val="FFFF00"/>
                </a:solidFill>
              </a:rPr>
              <a:t>Coil or tape cords/ wires along the wall</a:t>
            </a:r>
          </a:p>
          <a:p>
            <a:pPr>
              <a:buFont typeface="Courier New"/>
              <a:buChar char="o"/>
            </a:pPr>
            <a:r>
              <a:rPr lang="en-US" sz="2400" dirty="0" smtClean="0">
                <a:solidFill>
                  <a:srgbClr val="FFFF00"/>
                </a:solidFill>
              </a:rPr>
              <a:t>Clear away stacks/ piles/ objects on the floor</a:t>
            </a:r>
          </a:p>
          <a:p>
            <a:pPr>
              <a:buFont typeface="Courier New"/>
              <a:buChar char="o"/>
            </a:pPr>
            <a:r>
              <a:rPr lang="en-US" sz="2400" dirty="0" smtClean="0">
                <a:solidFill>
                  <a:srgbClr val="FFFF00"/>
                </a:solidFill>
              </a:rPr>
              <a:t>Wear shoes both inside &amp; outside the house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400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Stairs &amp; Steps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Clear stacks/ piles/ objects off the stairs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Fix loose or uneven steps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Have good lighting over the staircase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Put in a light switch at the top &amp; bottom of the stairs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carpeted, make sure it is firmly attached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Fix loose or broken handrails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Paint a contrasting color on the top edge of all the steps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6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Kitchen &amp; Bathroom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Keep items you use most on the lower shelves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Use a steady step stool with a grab bar, never use a chair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Put a non-slip rubber mat in your shower/ tub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Install grab bars next to &amp; inside the bathtub &amp; next to the toilet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38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Bedrooms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Place a lamp close to the bed within reach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Clear a path from your bed to the bathroom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Place a nightlight along that path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Keep a phone and emergency numbers near by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Consider wearing an alarm device that will bring help in case you are unable to get up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0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Where to go…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Outpatient services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Acute Inpatient Rehab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Home Health services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Community based programs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3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698001"/>
            <a:ext cx="7583487" cy="2067489"/>
          </a:xfrm>
        </p:spPr>
        <p:txBody>
          <a:bodyPr/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THANK YOU!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193886"/>
            <a:ext cx="7583487" cy="8438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5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Facts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One out of three older adults fall each year.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Falls are the leading cause of all fatal &amp; non-fatal injuries in older adults.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20- 30% of people who fall suffer moderate to severe injuries such as lacerations, hip fractures, head trauma.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most common fractures are spine, hip (95%), forearm, leg, ankle, pelvis, upper arm, &amp; hand.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Falls are the most common cause of TBI; ½ of fatal falls are from TBI.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8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Facts- in 2013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2.5 </a:t>
            </a:r>
            <a:r>
              <a:rPr lang="en-US" dirty="0">
                <a:solidFill>
                  <a:srgbClr val="FFFF00"/>
                </a:solidFill>
              </a:rPr>
              <a:t>million non-fatal falls were treated in the ED.</a:t>
            </a:r>
          </a:p>
          <a:p>
            <a:pPr marL="0" indent="0">
              <a:buSzPct val="150000"/>
              <a:buNone/>
            </a:pPr>
            <a:r>
              <a:rPr lang="en-US" dirty="0" smtClean="0">
                <a:solidFill>
                  <a:srgbClr val="FFFF00"/>
                </a:solidFill>
              </a:rPr>
              <a:t>    734,000 </a:t>
            </a:r>
            <a:r>
              <a:rPr lang="en-US" dirty="0">
                <a:solidFill>
                  <a:srgbClr val="FFFF00"/>
                </a:solidFill>
              </a:rPr>
              <a:t>of those were admitted.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>
                <a:solidFill>
                  <a:srgbClr val="FFFF00"/>
                </a:solidFill>
              </a:rPr>
              <a:t> Direct medical costs of falls were $34 billion.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SzPct val="150000"/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25,500 older adults died from unintentional fall injuries.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Men are more likely to die from a fall; 40% higher.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Rates of fall related fractures is 2x higher in women.</a:t>
            </a:r>
          </a:p>
          <a:p>
            <a:pPr marL="0" indent="0">
              <a:buSzPct val="15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3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What increases the risk?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Biological risk factors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Mobility problems due to muscle weakness or balance problems </a:t>
            </a:r>
          </a:p>
          <a:p>
            <a:r>
              <a:rPr lang="en-US" dirty="0">
                <a:solidFill>
                  <a:srgbClr val="FFFF00"/>
                </a:solidFill>
              </a:rPr>
              <a:t>Chronic health conditions such as arthritis and stroke </a:t>
            </a:r>
          </a:p>
          <a:p>
            <a:r>
              <a:rPr lang="en-US" dirty="0">
                <a:solidFill>
                  <a:srgbClr val="FFFF00"/>
                </a:solidFill>
              </a:rPr>
              <a:t>Vision changes and vision loss </a:t>
            </a:r>
          </a:p>
          <a:p>
            <a:r>
              <a:rPr lang="en-US" dirty="0">
                <a:solidFill>
                  <a:srgbClr val="FFFF00"/>
                </a:solidFill>
              </a:rPr>
              <a:t>Loss of sensation in feet </a:t>
            </a:r>
          </a:p>
        </p:txBody>
      </p:sp>
    </p:spTree>
    <p:extLst>
      <p:ext uri="{BB962C8B-B14F-4D97-AF65-F5344CB8AC3E}">
        <p14:creationId xmlns:p14="http://schemas.microsoft.com/office/powerpoint/2010/main" val="205151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What increases the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Behavioral risk factors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Inactivity </a:t>
            </a:r>
          </a:p>
          <a:p>
            <a:r>
              <a:rPr lang="en-US" dirty="0">
                <a:solidFill>
                  <a:srgbClr val="FFFF00"/>
                </a:solidFill>
              </a:rPr>
              <a:t>Medication side effects and/or interactions </a:t>
            </a:r>
          </a:p>
          <a:p>
            <a:r>
              <a:rPr lang="en-US" dirty="0">
                <a:solidFill>
                  <a:srgbClr val="FFFF00"/>
                </a:solidFill>
              </a:rPr>
              <a:t>Alcohol use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7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What increases the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Environmental risk factors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Home and environmental hazards (clutter, poor lighting, etc.) </a:t>
            </a:r>
          </a:p>
          <a:p>
            <a:r>
              <a:rPr lang="en-US" dirty="0">
                <a:solidFill>
                  <a:srgbClr val="FFFF00"/>
                </a:solidFill>
              </a:rPr>
              <a:t>Incorrect size, type, or use of assistive devices (walkers, canes, </a:t>
            </a:r>
            <a:r>
              <a:rPr lang="en-US" dirty="0" smtClean="0">
                <a:solidFill>
                  <a:srgbClr val="FFFF00"/>
                </a:solidFill>
              </a:rPr>
              <a:t>crutches</a:t>
            </a:r>
            <a:r>
              <a:rPr lang="en-US" dirty="0">
                <a:solidFill>
                  <a:srgbClr val="FFFF00"/>
                </a:solidFill>
              </a:rPr>
              <a:t>, etc.) </a:t>
            </a:r>
          </a:p>
          <a:p>
            <a:r>
              <a:rPr lang="en-US" dirty="0">
                <a:solidFill>
                  <a:srgbClr val="FFFF00"/>
                </a:solidFill>
              </a:rPr>
              <a:t>Poorly designed public spaces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1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Fall Prevention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Exercise regularly- balance &amp; strength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Manage </a:t>
            </a:r>
            <a:r>
              <a:rPr lang="en-US" dirty="0">
                <a:solidFill>
                  <a:srgbClr val="FFFF00"/>
                </a:solidFill>
              </a:rPr>
              <a:t>Hypotension</a:t>
            </a:r>
          </a:p>
          <a:p>
            <a:r>
              <a:rPr lang="en-US" dirty="0">
                <a:solidFill>
                  <a:srgbClr val="FFFF00"/>
                </a:solidFill>
              </a:rPr>
              <a:t>Optimize home safety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Review medications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Check vision</a:t>
            </a:r>
          </a:p>
          <a:p>
            <a:r>
              <a:rPr lang="en-US" dirty="0">
                <a:solidFill>
                  <a:srgbClr val="FFFF00"/>
                </a:solidFill>
              </a:rPr>
              <a:t>Address any foot </a:t>
            </a:r>
            <a:r>
              <a:rPr lang="en-US" dirty="0" smtClean="0">
                <a:solidFill>
                  <a:srgbClr val="FFFF00"/>
                </a:solidFill>
              </a:rPr>
              <a:t>problems/ generalized weakness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Supplement Vitamin D/ Calcium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9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Exercise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To reduce </a:t>
            </a:r>
            <a:r>
              <a:rPr lang="en-US" sz="2400" dirty="0">
                <a:solidFill>
                  <a:srgbClr val="FFFF00"/>
                </a:solidFill>
              </a:rPr>
              <a:t>falls, exercises MUST focus </a:t>
            </a:r>
            <a:r>
              <a:rPr lang="en-US" sz="2400" dirty="0" smtClean="0">
                <a:solidFill>
                  <a:srgbClr val="FFFF00"/>
                </a:solidFill>
              </a:rPr>
              <a:t>on: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improving </a:t>
            </a:r>
            <a:r>
              <a:rPr lang="en-US" sz="2400" dirty="0">
                <a:solidFill>
                  <a:srgbClr val="FFFF00"/>
                </a:solidFill>
              </a:rPr>
              <a:t>balance and </a:t>
            </a:r>
            <a:r>
              <a:rPr lang="en-US" sz="2400" dirty="0" smtClean="0">
                <a:solidFill>
                  <a:srgbClr val="FFFF00"/>
                </a:solidFill>
              </a:rPr>
              <a:t>strength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be </a:t>
            </a:r>
            <a:r>
              <a:rPr lang="en-US" sz="2400" dirty="0">
                <a:solidFill>
                  <a:srgbClr val="FFFF00"/>
                </a:solidFill>
              </a:rPr>
              <a:t>progressive (get more challenging over time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be </a:t>
            </a:r>
            <a:r>
              <a:rPr lang="en-US" sz="2400" dirty="0">
                <a:solidFill>
                  <a:srgbClr val="FFFF00"/>
                </a:solidFill>
              </a:rPr>
              <a:t>practiced for at least 50 hours. </a:t>
            </a:r>
            <a:r>
              <a:rPr lang="en-US" sz="2400" dirty="0" smtClean="0">
                <a:solidFill>
                  <a:srgbClr val="FFFF00"/>
                </a:solidFill>
              </a:rPr>
              <a:t>                         </a:t>
            </a:r>
            <a:r>
              <a:rPr lang="en-US" sz="2400" dirty="0" err="1" smtClean="0">
                <a:solidFill>
                  <a:srgbClr val="FFFF00"/>
                </a:solidFill>
              </a:rPr>
              <a:t>ie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>
                <a:solidFill>
                  <a:srgbClr val="FFFF00"/>
                </a:solidFill>
              </a:rPr>
              <a:t>taking a 1-hour class 3 times a week for 4 months, or a 1-hour class 2 times a week for 6 months. </a:t>
            </a:r>
          </a:p>
          <a:p>
            <a:pPr marL="0" indent="0"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6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37a06090dc3d1958bc26e890076f311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363" r="-68363"/>
          <a:stretch>
            <a:fillRect/>
          </a:stretch>
        </p:blipFill>
        <p:spPr>
          <a:xfrm>
            <a:off x="-357188" y="765175"/>
            <a:ext cx="9501188" cy="5272088"/>
          </a:xfrm>
        </p:spPr>
      </p:pic>
    </p:spTree>
    <p:extLst>
      <p:ext uri="{BB962C8B-B14F-4D97-AF65-F5344CB8AC3E}">
        <p14:creationId xmlns:p14="http://schemas.microsoft.com/office/powerpoint/2010/main" val="59439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10429</TotalTime>
  <Words>766</Words>
  <Application>Microsoft Macintosh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Revolution</vt:lpstr>
      <vt:lpstr>Fall Prevention  in Older Adults</vt:lpstr>
      <vt:lpstr>Facts</vt:lpstr>
      <vt:lpstr>Facts- in 2013</vt:lpstr>
      <vt:lpstr>What increases the risk?</vt:lpstr>
      <vt:lpstr>What increases the risk?</vt:lpstr>
      <vt:lpstr>What increases the risk?</vt:lpstr>
      <vt:lpstr>Fall Prevention</vt:lpstr>
      <vt:lpstr>Exercise</vt:lpstr>
      <vt:lpstr> </vt:lpstr>
      <vt:lpstr>Postural Hypotension</vt:lpstr>
      <vt:lpstr>Postural Hypotension</vt:lpstr>
      <vt:lpstr>Postural Hypotension</vt:lpstr>
      <vt:lpstr>Floors</vt:lpstr>
      <vt:lpstr>Stairs &amp; Steps</vt:lpstr>
      <vt:lpstr>Kitchen &amp; Bathroom</vt:lpstr>
      <vt:lpstr>Bedrooms</vt:lpstr>
      <vt:lpstr>Where to go…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Prevention  in Older Adults</dc:title>
  <dc:creator>Aixa Alvarez</dc:creator>
  <cp:lastModifiedBy>Aixa Alvarez</cp:lastModifiedBy>
  <cp:revision>19</cp:revision>
  <dcterms:created xsi:type="dcterms:W3CDTF">2015-09-15T22:13:41Z</dcterms:created>
  <dcterms:modified xsi:type="dcterms:W3CDTF">2020-02-27T16:33:09Z</dcterms:modified>
</cp:coreProperties>
</file>